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7" r:id="rId2"/>
    <p:sldId id="352" r:id="rId3"/>
    <p:sldId id="353" r:id="rId4"/>
    <p:sldId id="358" r:id="rId5"/>
    <p:sldId id="359" r:id="rId6"/>
    <p:sldId id="360" r:id="rId7"/>
    <p:sldId id="361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ne Fauvet" initials="MF" lastIdx="3" clrIdx="0">
    <p:extLst>
      <p:ext uri="{19B8F6BF-5375-455C-9EA6-DF929625EA0E}">
        <p15:presenceInfo xmlns:p15="http://schemas.microsoft.com/office/powerpoint/2012/main" userId="c4492b620ad41c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B43"/>
    <a:srgbClr val="41EF6A"/>
    <a:srgbClr val="50A5BB"/>
    <a:srgbClr val="CBE4EB"/>
    <a:srgbClr val="C0DEE6"/>
    <a:srgbClr val="0099CC"/>
    <a:srgbClr val="15A7CC"/>
    <a:srgbClr val="33CCCC"/>
    <a:srgbClr val="C0FCF9"/>
    <a:srgbClr val="D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A38BAE-9512-4D7D-A0F0-59D1AD00B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Science Factor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81517F-0331-431F-8A7F-8C92C65676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EC07-D2D6-4A53-8716-2FEF22BCFE17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684A28-4B56-4B03-830F-DF8DFEF1E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2019/2020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6FFCC1-B8A7-45BF-9FED-042F4005E1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2D7A-F5E6-4ED4-8D0A-98FDC01E35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3329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Science Factor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AF2F-EF21-4EA5-BCF0-AE766C10E963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2019/2020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4494-79A3-4774-A993-7B95D9931C1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9999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Support pour guider les équipes dans la description de l’innovation.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4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Check liste indicative des éléments à préciser.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73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604202" y="5519970"/>
            <a:ext cx="5438140" cy="3908614"/>
          </a:xfrm>
        </p:spPr>
        <p:txBody>
          <a:bodyPr/>
          <a:lstStyle/>
          <a:p>
            <a:r>
              <a:rPr lang="fr-FR" dirty="0"/>
              <a:t>.  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es notes 2">
            <a:extLst>
              <a:ext uri="{FF2B5EF4-FFF2-40B4-BE49-F238E27FC236}">
                <a16:creationId xmlns:a16="http://schemas.microsoft.com/office/drawing/2014/main" id="{A13E8E13-1B99-4023-BC3C-942B2F7A3827}"/>
              </a:ext>
            </a:extLst>
          </p:cNvPr>
          <p:cNvSpPr txBox="1">
            <a:spLocks/>
          </p:cNvSpPr>
          <p:nvPr/>
        </p:nvSpPr>
        <p:spPr>
          <a:xfrm>
            <a:off x="679767" y="4776599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Recueillir des avis externes, si possible d’utilisateurs potentiels. Cela peut permettre d’identifier des points forts ou faibles du projet.</a:t>
            </a:r>
          </a:p>
        </p:txBody>
      </p:sp>
    </p:spTree>
    <p:extLst>
      <p:ext uri="{BB962C8B-B14F-4D97-AF65-F5344CB8AC3E}">
        <p14:creationId xmlns:p14="http://schemas.microsoft.com/office/powerpoint/2010/main" val="50091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Vérifier ce qui existe ou non sur le sujet avec une recherche sur Internet. 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1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Peaufiner la description de l’innovation en prenant appui sur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Avis externes, avis utilisateurs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Mise en perspective de ce qui existe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2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Finaliser le projet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Version finale de la description de l’innovation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Elaboration de la maquette ou du prototype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6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Choix du nom </a:t>
            </a:r>
            <a:r>
              <a:rPr lang="fr-FR"/>
              <a:t>de l’équipe.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5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2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7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9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161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8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0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8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4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9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18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DC22-893F-40CB-B682-BAB0A744DD96}" type="datetimeFigureOut">
              <a:rPr lang="fr-FR" smtClean="0"/>
              <a:pPr/>
              <a:t>30/08/2022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A42F-515C-40CE-AEFD-838DBC7615A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488F02-DB7A-4314-8231-2187122D82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6798" y="237131"/>
            <a:ext cx="889287" cy="88781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D9333B4-1826-4880-B8B3-A1654633E05A}"/>
              </a:ext>
            </a:extLst>
          </p:cNvPr>
          <p:cNvCxnSpPr>
            <a:cxnSpLocks/>
          </p:cNvCxnSpPr>
          <p:nvPr userDrawn="1"/>
        </p:nvCxnSpPr>
        <p:spPr>
          <a:xfrm flipV="1">
            <a:off x="444000" y="1199249"/>
            <a:ext cx="113040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D98D0-D3DF-4F22-9827-FA339A660939}"/>
              </a:ext>
            </a:extLst>
          </p:cNvPr>
          <p:cNvSpPr/>
          <p:nvPr/>
        </p:nvSpPr>
        <p:spPr>
          <a:xfrm>
            <a:off x="982921" y="2556576"/>
            <a:ext cx="10959697" cy="2611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176217-24A3-49E4-8D48-FF17B1844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50" y="1690255"/>
            <a:ext cx="3110095" cy="43992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B8A42E9-1DA0-445E-997F-C2ECD6DE6F50}"/>
              </a:ext>
            </a:extLst>
          </p:cNvPr>
          <p:cNvSpPr txBox="1"/>
          <p:nvPr/>
        </p:nvSpPr>
        <p:spPr>
          <a:xfrm>
            <a:off x="1258424" y="3003437"/>
            <a:ext cx="8389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Norwester" panose="00000506000000000000" pitchFamily="50" charset="0"/>
              </a:rPr>
              <a:t>SCIENCE FACTOR 2022 -2023</a:t>
            </a:r>
          </a:p>
          <a:p>
            <a:r>
              <a:rPr lang="fr-FR" sz="4400" b="1" dirty="0">
                <a:solidFill>
                  <a:schemeClr val="bg1"/>
                </a:solidFill>
                <a:latin typeface="Norwester" panose="00000506000000000000" pitchFamily="50" charset="0"/>
              </a:rPr>
              <a:t>Atelier 3 – Décrire l’innovation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DD9F7-A125-40DA-B247-6F3E543EC026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14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23DA274E-6E71-41F7-9C88-AAE48E49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30" y="357871"/>
            <a:ext cx="8974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Définir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la solution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identifiée</a:t>
            </a:r>
            <a:endParaRPr lang="en-US" altLang="fr-FR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60DAC-6E78-4749-AEC7-7022C1FDE439}"/>
              </a:ext>
            </a:extLst>
          </p:cNvPr>
          <p:cNvSpPr/>
          <p:nvPr/>
        </p:nvSpPr>
        <p:spPr>
          <a:xfrm>
            <a:off x="2068048" y="5050465"/>
            <a:ext cx="1424763" cy="40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94F11-4FD1-4D90-B385-E41E63DDC4AB}"/>
              </a:ext>
            </a:extLst>
          </p:cNvPr>
          <p:cNvSpPr/>
          <p:nvPr/>
        </p:nvSpPr>
        <p:spPr>
          <a:xfrm>
            <a:off x="166673" y="1968266"/>
            <a:ext cx="907215" cy="537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0C2B21-A38F-49F5-BC33-8C5C4087F892}"/>
              </a:ext>
            </a:extLst>
          </p:cNvPr>
          <p:cNvSpPr/>
          <p:nvPr/>
        </p:nvSpPr>
        <p:spPr>
          <a:xfrm>
            <a:off x="1940458" y="1690577"/>
            <a:ext cx="87435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A qui est-elle utile et pourquoi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Comment contribue-t-elle à résoudre le problème posé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En quoi représente-t-elle une nouvelle amélioration par rapport à ce qui existe ? </a:t>
            </a:r>
          </a:p>
          <a:p>
            <a:pPr algn="just"/>
            <a:r>
              <a:rPr lang="fr-FR" sz="3200" b="1" dirty="0"/>
              <a:t>Faisabilité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Comment la solution fonctionne-t-elle 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Pourrez-vous développer un prototype ou une maquette à présenter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B0EA4-83C1-4739-8048-68D35FAE93AF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13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154C8E0D-4F16-406E-84AF-87E65ED32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30" y="357871"/>
            <a:ext cx="8974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Faire un test de 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A4811-5CEC-4E58-8489-3F62A05C0E54}"/>
              </a:ext>
            </a:extLst>
          </p:cNvPr>
          <p:cNvSpPr/>
          <p:nvPr/>
        </p:nvSpPr>
        <p:spPr>
          <a:xfrm>
            <a:off x="5334000" y="4239491"/>
            <a:ext cx="1149927" cy="47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E1C97-0E5F-4CE0-99E6-E0E12E8CD58D}"/>
              </a:ext>
            </a:extLst>
          </p:cNvPr>
          <p:cNvSpPr/>
          <p:nvPr/>
        </p:nvSpPr>
        <p:spPr>
          <a:xfrm>
            <a:off x="1228954" y="1406129"/>
            <a:ext cx="973409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Présentation de la solution à des personnes en dehors de l’équipe et collecte d’avis</a:t>
            </a:r>
          </a:p>
          <a:p>
            <a:endParaRPr lang="fr-FR" sz="1400" dirty="0"/>
          </a:p>
          <a:p>
            <a:r>
              <a:rPr lang="fr-FR" sz="2800" dirty="0"/>
              <a:t>Exemples de questions à poser :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L’innovation vous semble-elle utile ? Pourquoi 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Trouvez-vous qu’elle aide à régler le problème (évoquer le problème identifié par l’équipe) 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Trouvez-vous que c’est amélioration réelle par rapport à ce qui existe aujourd’hui 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Que pensez-vous du fonctionnement de la solution ? (simplicité de mise en place ? simplicité d’utilisation ? Accessibilité ?)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FD7DD-2D50-46D1-BF3E-9488A093E839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05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99C7B33A-BA1D-41C6-93ED-1168DF52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937" y="165306"/>
            <a:ext cx="105359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Faire des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recherches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complémentaires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sur internet pour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vérifier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que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l’innovation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présentée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n’existe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pas 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907729E1-91FC-4D12-87C7-D8ABD593A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11" y="1520456"/>
            <a:ext cx="10535978" cy="5039832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FR" b="1" dirty="0"/>
              <a:t>Veiller à bien formuler votre recherche : penser à utiliser plusieurs mots-clés</a:t>
            </a:r>
            <a:endParaRPr lang="fr-FR" dirty="0"/>
          </a:p>
          <a:p>
            <a:pPr lvl="1"/>
            <a:r>
              <a:rPr lang="fr-FR" dirty="0"/>
              <a:t>Utiliser des noms plutôt que des verbes</a:t>
            </a:r>
          </a:p>
          <a:p>
            <a:pPr lvl="1"/>
            <a:r>
              <a:rPr lang="fr-FR" dirty="0"/>
              <a:t>Trouver et utiliser des synonymes pour élargir la recherche</a:t>
            </a:r>
          </a:p>
          <a:p>
            <a:pPr marL="914400" lvl="2" indent="0">
              <a:buNone/>
            </a:pPr>
            <a:r>
              <a:rPr lang="fr-FR" dirty="0"/>
              <a:t>Par exemple pour les Kids from LH : les synonymes d’obésité sont : « Excès de poids », « embonpoint », « surcharge pondérale »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b="1" dirty="0"/>
              <a:t>Vérifier l’exactitude des informations consultées ! Les points à vérifier impérativement avant de citer une source : </a:t>
            </a:r>
            <a:endParaRPr lang="fr-FR" dirty="0"/>
          </a:p>
          <a:p>
            <a:pPr lvl="1"/>
            <a:r>
              <a:rPr lang="fr-FR" dirty="0"/>
              <a:t>Est-ce que l’auteur ou l’organisme qui produit l’information est indiqué sur le site consulté ? Est-ce qu’il s’agit d’un organisme ou d’</a:t>
            </a:r>
            <a:r>
              <a:rPr lang="fr-FR" dirty="0" err="1"/>
              <a:t>un.e</a:t>
            </a:r>
            <a:r>
              <a:rPr lang="fr-FR" dirty="0"/>
              <a:t> expert. </a:t>
            </a:r>
            <a:r>
              <a:rPr lang="fr-FR" dirty="0" err="1"/>
              <a:t>connu.e</a:t>
            </a:r>
            <a:r>
              <a:rPr lang="fr-FR" dirty="0"/>
              <a:t> ?</a:t>
            </a:r>
          </a:p>
          <a:p>
            <a:pPr marL="914400" lvl="2" indent="0">
              <a:buNone/>
            </a:pPr>
            <a:r>
              <a:rPr lang="fr-FR" b="1" dirty="0"/>
              <a:t>A savoir :</a:t>
            </a:r>
            <a:r>
              <a:rPr lang="fr-FR" dirty="0"/>
              <a:t> les adresses internet qui se termine par : gouv.fr, ou bien .</a:t>
            </a:r>
            <a:r>
              <a:rPr lang="fr-FR" dirty="0" err="1"/>
              <a:t>edu</a:t>
            </a:r>
            <a:r>
              <a:rPr lang="fr-FR" dirty="0"/>
              <a:t> sont en général fiables.</a:t>
            </a:r>
          </a:p>
          <a:p>
            <a:pPr lvl="1"/>
            <a:r>
              <a:rPr lang="fr-FR" dirty="0"/>
              <a:t>Identifier la date de production de l’information consultée.</a:t>
            </a:r>
          </a:p>
          <a:p>
            <a:pPr marL="914400" lvl="2" indent="0">
              <a:buNone/>
            </a:pPr>
            <a:r>
              <a:rPr lang="fr-FR" b="1" dirty="0"/>
              <a:t>A savoir :</a:t>
            </a:r>
            <a:r>
              <a:rPr lang="fr-FR" dirty="0"/>
              <a:t> vous avez la possibilité de sélectionner la date de publication d’une information dans les critères de recherche.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A5872-DDB7-4152-AB10-F930D731BA77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7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C40C31-3995-43CC-A8C3-F1210860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98" y="1612974"/>
            <a:ext cx="10526231" cy="120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Affiner la description de la solution  en intégrant </a:t>
            </a:r>
          </a:p>
          <a:p>
            <a:pPr>
              <a:buFontTx/>
              <a:buChar char="-"/>
            </a:pPr>
            <a:endParaRPr lang="fr-FR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0FC3DD2-C965-4E55-B3E2-F5B17A02F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30" y="357871"/>
            <a:ext cx="8974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Finaliser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la solution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C23C22-ED83-431D-A57D-76572A1C54C4}"/>
              </a:ext>
            </a:extLst>
          </p:cNvPr>
          <p:cNvSpPr txBox="1"/>
          <p:nvPr/>
        </p:nvSpPr>
        <p:spPr>
          <a:xfrm>
            <a:off x="5572060" y="2985308"/>
            <a:ext cx="58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E1466C-3AD8-42A9-AC9E-9F0CA97AB53B}"/>
              </a:ext>
            </a:extLst>
          </p:cNvPr>
          <p:cNvSpPr txBox="1"/>
          <p:nvPr/>
        </p:nvSpPr>
        <p:spPr>
          <a:xfrm>
            <a:off x="528084" y="3262308"/>
            <a:ext cx="481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Résultat du test concept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0A150D-FCB2-4DD3-B60E-8DB176726DB3}"/>
              </a:ext>
            </a:extLst>
          </p:cNvPr>
          <p:cNvSpPr txBox="1"/>
          <p:nvPr/>
        </p:nvSpPr>
        <p:spPr>
          <a:xfrm>
            <a:off x="6386625" y="3164912"/>
            <a:ext cx="518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Recherche : vérification  de l’originalité du concept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B9DBC-8933-4511-AE34-50BBC2B185EF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42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A62C3D0-CDAE-47D4-8D01-7F78B242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73" y="25118"/>
            <a:ext cx="95905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Finaliser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la description de la solution</a:t>
            </a:r>
          </a:p>
          <a:p>
            <a:pPr algn="r" eaLnBrk="1" hangingPunct="1"/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et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développer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maquette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ou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prototype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ABEE8-68D0-40A5-A747-1920FF557AD2}"/>
              </a:ext>
            </a:extLst>
          </p:cNvPr>
          <p:cNvSpPr/>
          <p:nvPr/>
        </p:nvSpPr>
        <p:spPr>
          <a:xfrm>
            <a:off x="345575" y="2033242"/>
            <a:ext cx="55448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 qui est-elle utile et pourquoi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contribue-t-elle à résoudre le problème posé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 quoi représente-t-elle une nouvelle amélioration par rapport à ce qui existe ? </a:t>
            </a:r>
          </a:p>
          <a:p>
            <a:pPr algn="just"/>
            <a:r>
              <a:rPr lang="fr-FR" sz="2800" b="1" dirty="0"/>
              <a:t>Faisabilité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la solution fonctionne-t-elle 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Pourrez-vous développer un prototype ou une maquette à présenter ?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2133BEC-3D20-41B9-BD7E-91EBF2CC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35" y="1347159"/>
            <a:ext cx="11015329" cy="120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Affiner la description		  Maquette ou prototype </a:t>
            </a:r>
          </a:p>
          <a:p>
            <a:pPr>
              <a:buFontTx/>
              <a:buChar char="-"/>
            </a:pPr>
            <a:endParaRPr lang="fr-FR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6712E-62E4-4918-B3A4-8A482FF73D44}"/>
              </a:ext>
            </a:extLst>
          </p:cNvPr>
          <p:cNvSpPr/>
          <p:nvPr/>
        </p:nvSpPr>
        <p:spPr>
          <a:xfrm>
            <a:off x="6002079" y="2356131"/>
            <a:ext cx="6096000" cy="40295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Les types de maquettes/prototypes pouvant être réalisés : </a:t>
            </a:r>
            <a:endParaRPr lang="fr-FR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Prototype fonctionnel 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Exemple : développement du prototype d’une application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Maquette physique 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Exemple : maquette en carton, plastique ou autre matériau d’un objet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Maquette virtuelle (ou numérique)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Exemple : représentation par ordinateur du fonctionnement d’un objet ou d’un système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AC871-3556-4407-BF67-7C6BD5ABF433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7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A497837-1BCD-4C35-8D19-DD81511D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877" y="514216"/>
            <a:ext cx="95905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Derniers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conseils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…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3A65BAD-0095-4CA7-86A6-CA7E59996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15" y="2658163"/>
            <a:ext cx="89809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600" dirty="0">
                <a:latin typeface="Century Gothic" panose="020B0502020202020204" pitchFamily="34" charset="0"/>
              </a:rPr>
              <a:t>Bien </a:t>
            </a:r>
            <a:r>
              <a:rPr lang="en-US" altLang="fr-FR" sz="3600" dirty="0" err="1">
                <a:latin typeface="Century Gothic" panose="020B0502020202020204" pitchFamily="34" charset="0"/>
              </a:rPr>
              <a:t>choisir</a:t>
            </a:r>
            <a:r>
              <a:rPr lang="en-US" altLang="fr-FR" sz="3600" dirty="0">
                <a:latin typeface="Century Gothic" panose="020B0502020202020204" pitchFamily="34" charset="0"/>
              </a:rPr>
              <a:t> le nom de </a:t>
            </a:r>
            <a:r>
              <a:rPr lang="en-US" altLang="fr-FR" sz="3600" dirty="0" err="1">
                <a:latin typeface="Century Gothic" panose="020B0502020202020204" pitchFamily="34" charset="0"/>
              </a:rPr>
              <a:t>l’équipe</a:t>
            </a:r>
            <a:endParaRPr lang="en-US" altLang="fr-FR" sz="3600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fr-FR" sz="3600" dirty="0">
                <a:latin typeface="Century Gothic" panose="020B0502020202020204" pitchFamily="34" charset="0"/>
              </a:rPr>
              <a:t>Il </a:t>
            </a:r>
            <a:r>
              <a:rPr lang="en-US" altLang="fr-FR" sz="3600" dirty="0" err="1">
                <a:latin typeface="Century Gothic" panose="020B0502020202020204" pitchFamily="34" charset="0"/>
              </a:rPr>
              <a:t>doit</a:t>
            </a:r>
            <a:r>
              <a:rPr lang="en-US" altLang="fr-FR" sz="3600" dirty="0">
                <a:latin typeface="Century Gothic" panose="020B0502020202020204" pitchFamily="34" charset="0"/>
              </a:rPr>
              <a:t> donner </a:t>
            </a:r>
            <a:r>
              <a:rPr lang="en-US" altLang="fr-FR" sz="3600" dirty="0" err="1">
                <a:latin typeface="Century Gothic" panose="020B0502020202020204" pitchFamily="34" charset="0"/>
              </a:rPr>
              <a:t>une</a:t>
            </a:r>
            <a:r>
              <a:rPr lang="en-US" altLang="fr-FR" sz="3600" dirty="0">
                <a:latin typeface="Century Gothic" panose="020B0502020202020204" pitchFamily="34" charset="0"/>
              </a:rPr>
              <a:t> indication de </a:t>
            </a:r>
            <a:r>
              <a:rPr lang="en-US" altLang="fr-FR" sz="3600" dirty="0" err="1">
                <a:latin typeface="Century Gothic" panose="020B0502020202020204" pitchFamily="34" charset="0"/>
              </a:rPr>
              <a:t>ce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latin typeface="Century Gothic" panose="020B0502020202020204" pitchFamily="34" charset="0"/>
              </a:rPr>
              <a:t>en</a:t>
            </a:r>
            <a:r>
              <a:rPr lang="en-US" altLang="fr-FR" sz="3600" dirty="0">
                <a:latin typeface="Century Gothic" panose="020B0502020202020204" pitchFamily="34" charset="0"/>
              </a:rPr>
              <a:t> quoi </a:t>
            </a:r>
            <a:r>
              <a:rPr lang="en-US" altLang="fr-FR" sz="3600" dirty="0" err="1">
                <a:latin typeface="Century Gothic" panose="020B0502020202020204" pitchFamily="34" charset="0"/>
              </a:rPr>
              <a:t>consiste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latin typeface="Century Gothic" panose="020B0502020202020204" pitchFamily="34" charset="0"/>
              </a:rPr>
              <a:t>l’innovation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latin typeface="Century Gothic" panose="020B0502020202020204" pitchFamily="34" charset="0"/>
              </a:rPr>
              <a:t>présentée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C5B0B-2D44-4D46-8E76-5B1B68FA1381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4692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10287</TotalTime>
  <Words>640</Words>
  <Application>Microsoft Office PowerPoint</Application>
  <PresentationFormat>Widescreen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Norwester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FEMMES ET INNOVATION Les femmes dans les métiers liés à  l’innovation, aux sciences et aux technologies</dc:title>
  <dc:creator>Claudine</dc:creator>
  <cp:lastModifiedBy>Juliette Taylor Lallau</cp:lastModifiedBy>
  <cp:revision>668</cp:revision>
  <cp:lastPrinted>2019-09-05T10:26:12Z</cp:lastPrinted>
  <dcterms:created xsi:type="dcterms:W3CDTF">2014-11-14T08:07:25Z</dcterms:created>
  <dcterms:modified xsi:type="dcterms:W3CDTF">2022-08-30T07:38:44Z</dcterms:modified>
</cp:coreProperties>
</file>